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Poppins Semi-Bold" charset="1" panose="00000700000000000000"/>
      <p:regular r:id="rId20"/>
    </p:embeddedFont>
    <p:embeddedFont>
      <p:font typeface="Open Sauce Bold" charset="1" panose="00000800000000000000"/>
      <p:regular r:id="rId21"/>
    </p:embeddedFont>
    <p:embeddedFont>
      <p:font typeface="Poppins" charset="1" panose="00000500000000000000"/>
      <p:regular r:id="rId22"/>
    </p:embeddedFont>
    <p:embeddedFont>
      <p:font typeface="Open Sauce" charset="1" panose="00000500000000000000"/>
      <p:regular r:id="rId23"/>
    </p:embeddedFont>
    <p:embeddedFont>
      <p:font typeface="Open Sauce Italics" charset="1" panose="00000500000000000000"/>
      <p:regular r:id="rId24"/>
    </p:embeddedFont>
    <p:embeddedFont>
      <p:font typeface="Canva Sans Bold" charset="1" panose="020B0803030501040103"/>
      <p:regular r:id="rId25"/>
    </p:embeddedFont>
    <p:embeddedFont>
      <p:font typeface="Canva Sans" charset="1" panose="020B0503030501040103"/>
      <p:regular r:id="rId26"/>
    </p:embeddedFont>
    <p:embeddedFont>
      <p:font typeface="Poppins Bold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13" Target="../media/image65.jpeg" Type="http://schemas.openxmlformats.org/officeDocument/2006/relationships/image"/><Relationship Id="rId2" Target="../media/image22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66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2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0.png" Type="http://schemas.openxmlformats.org/officeDocument/2006/relationships/image"/><Relationship Id="rId12" Target="../media/image41.svg" Type="http://schemas.openxmlformats.org/officeDocument/2006/relationships/image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Relationship Id="rId5" Target="../media/image34.png" Type="http://schemas.openxmlformats.org/officeDocument/2006/relationships/image"/><Relationship Id="rId6" Target="../media/image35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42.jpe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52928" y="0"/>
            <a:ext cx="2407923" cy="2163464"/>
          </a:xfrm>
          <a:custGeom>
            <a:avLst/>
            <a:gdLst/>
            <a:ahLst/>
            <a:cxnLst/>
            <a:rect r="r" b="b" t="t" l="l"/>
            <a:pathLst>
              <a:path h="2163464" w="2407923">
                <a:moveTo>
                  <a:pt x="0" y="0"/>
                </a:moveTo>
                <a:lnTo>
                  <a:pt x="2407922" y="0"/>
                </a:lnTo>
                <a:lnTo>
                  <a:pt x="2407922" y="2163464"/>
                </a:lnTo>
                <a:lnTo>
                  <a:pt x="0" y="2163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90854" y="1345696"/>
            <a:ext cx="13877424" cy="3797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36"/>
              </a:lnSpc>
            </a:pPr>
            <a:r>
              <a:rPr lang="en-US" b="true" sz="7200" spc="36">
                <a:solidFill>
                  <a:srgbClr val="1C573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SmartBike – Campus Bike Rental System</a:t>
            </a:r>
          </a:p>
          <a:p>
            <a:pPr algn="ctr" marL="0" indent="0" lvl="0">
              <a:lnSpc>
                <a:spcPts val="9936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2466274" y="4032000"/>
            <a:ext cx="13943760" cy="4856701"/>
            <a:chOff x="0" y="0"/>
            <a:chExt cx="18591680" cy="6475602"/>
          </a:xfrm>
        </p:grpSpPr>
        <p:sp>
          <p:nvSpPr>
            <p:cNvPr name="Freeform 12" id="12"/>
            <p:cNvSpPr/>
            <p:nvPr/>
          </p:nvSpPr>
          <p:spPr>
            <a:xfrm flipH="false" flipV="false" rot="-5400000">
              <a:off x="-1180748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1" y="0"/>
                  </a:lnTo>
                  <a:lnTo>
                    <a:pt x="6475601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3" id="13"/>
            <p:cNvGrpSpPr>
              <a:grpSpLocks noChangeAspect="true"/>
            </p:cNvGrpSpPr>
            <p:nvPr/>
          </p:nvGrpSpPr>
          <p:grpSpPr>
            <a:xfrm rot="0">
              <a:off x="268916" y="232894"/>
              <a:ext cx="3608926" cy="3594829"/>
              <a:chOff x="0" y="0"/>
              <a:chExt cx="6502400" cy="6477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223" t="0" r="223" b="-34713"/>
                </a:stretch>
              </a:blip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FFBFB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-5400000">
              <a:off x="3646216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2" y="0"/>
                  </a:lnTo>
                  <a:lnTo>
                    <a:pt x="6475602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400000">
              <a:off x="8471521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2" y="0"/>
                  </a:lnTo>
                  <a:lnTo>
                    <a:pt x="6475602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9888533" y="232894"/>
              <a:ext cx="3608926" cy="3594829"/>
              <a:chOff x="0" y="0"/>
              <a:chExt cx="6502400" cy="6477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223" t="-966" r="223" b="-966"/>
                </a:stretch>
              </a:blip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21" id="21"/>
            <p:cNvGrpSpPr>
              <a:grpSpLocks noChangeAspect="true"/>
            </p:cNvGrpSpPr>
            <p:nvPr/>
          </p:nvGrpSpPr>
          <p:grpSpPr>
            <a:xfrm rot="0">
              <a:off x="5063227" y="232894"/>
              <a:ext cx="3608926" cy="3594829"/>
              <a:chOff x="0" y="0"/>
              <a:chExt cx="6502400" cy="64770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3864" t="-25410" r="-15390" b="0"/>
                </a:stretch>
              </a:blip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sp>
          <p:nvSpPr>
            <p:cNvPr name="Freeform 24" id="24"/>
            <p:cNvSpPr/>
            <p:nvPr/>
          </p:nvSpPr>
          <p:spPr>
            <a:xfrm flipH="false" flipV="false" rot="-5400000">
              <a:off x="13296826" y="1180748"/>
              <a:ext cx="6475602" cy="4114105"/>
            </a:xfrm>
            <a:custGeom>
              <a:avLst/>
              <a:gdLst/>
              <a:ahLst/>
              <a:cxnLst/>
              <a:rect r="r" b="b" t="t" l="l"/>
              <a:pathLst>
                <a:path h="4114105" w="6475602">
                  <a:moveTo>
                    <a:pt x="0" y="0"/>
                  </a:moveTo>
                  <a:lnTo>
                    <a:pt x="6475602" y="0"/>
                  </a:lnTo>
                  <a:lnTo>
                    <a:pt x="6475602" y="4114105"/>
                  </a:lnTo>
                  <a:lnTo>
                    <a:pt x="0" y="41141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14746490" y="232894"/>
              <a:ext cx="3608926" cy="3594829"/>
              <a:chOff x="0" y="0"/>
              <a:chExt cx="6502400" cy="6477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-23042" y="119185"/>
                <a:ext cx="6542159" cy="6244242"/>
              </a:xfrm>
              <a:custGeom>
                <a:avLst/>
                <a:gdLst/>
                <a:ahLst/>
                <a:cxnLst/>
                <a:rect r="r" b="b" t="t" l="l"/>
                <a:pathLst>
                  <a:path h="6244242" w="6542159">
                    <a:moveTo>
                      <a:pt x="3271080" y="4996"/>
                    </a:moveTo>
                    <a:cubicBezTo>
                      <a:pt x="2154117" y="0"/>
                      <a:pt x="1119857" y="593026"/>
                      <a:pt x="559929" y="1559521"/>
                    </a:cubicBezTo>
                    <a:cubicBezTo>
                      <a:pt x="0" y="2526015"/>
                      <a:pt x="0" y="3718228"/>
                      <a:pt x="559929" y="4684723"/>
                    </a:cubicBezTo>
                    <a:cubicBezTo>
                      <a:pt x="1119857" y="5651217"/>
                      <a:pt x="2154117" y="6244243"/>
                      <a:pt x="3271080" y="6239248"/>
                    </a:cubicBezTo>
                    <a:cubicBezTo>
                      <a:pt x="4388043" y="6244243"/>
                      <a:pt x="5422303" y="5651217"/>
                      <a:pt x="5982231" y="4684723"/>
                    </a:cubicBezTo>
                    <a:cubicBezTo>
                      <a:pt x="6542160" y="3718229"/>
                      <a:pt x="6542160" y="2526015"/>
                      <a:pt x="5982231" y="1559521"/>
                    </a:cubicBezTo>
                    <a:cubicBezTo>
                      <a:pt x="5422303" y="593027"/>
                      <a:pt x="4388043" y="1"/>
                      <a:pt x="3271080" y="4996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223" t="-13888" r="223" b="-13888"/>
                </a:stretch>
              </a:blip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73038" y="66269"/>
                <a:ext cx="6350000" cy="6349987"/>
              </a:xfrm>
              <a:custGeom>
                <a:avLst/>
                <a:gdLst/>
                <a:ahLst/>
                <a:cxnLst/>
                <a:rect r="r" b="b" t="t" l="l"/>
                <a:pathLst>
                  <a:path h="6349987" w="6350000">
                    <a:moveTo>
                      <a:pt x="3175000" y="6349987"/>
                    </a:moveTo>
                    <a:cubicBezTo>
                      <a:pt x="1424279" y="6349987"/>
                      <a:pt x="0" y="4925733"/>
                      <a:pt x="0" y="3175038"/>
                    </a:cubicBezTo>
                    <a:cubicBezTo>
                      <a:pt x="0" y="1424317"/>
                      <a:pt x="1424292" y="0"/>
                      <a:pt x="3175000" y="0"/>
                    </a:cubicBezTo>
                    <a:cubicBezTo>
                      <a:pt x="4925733" y="0"/>
                      <a:pt x="6350000" y="1424330"/>
                      <a:pt x="6350000" y="3175038"/>
                    </a:cubicBezTo>
                    <a:cubicBezTo>
                      <a:pt x="6350000" y="4925720"/>
                      <a:pt x="4925733" y="6349987"/>
                      <a:pt x="3175000" y="6349987"/>
                    </a:cubicBezTo>
                    <a:close/>
                    <a:moveTo>
                      <a:pt x="3175000" y="115760"/>
                    </a:moveTo>
                    <a:cubicBezTo>
                      <a:pt x="1488135" y="115760"/>
                      <a:pt x="115760" y="1488148"/>
                      <a:pt x="115760" y="3175038"/>
                    </a:cubicBezTo>
                    <a:cubicBezTo>
                      <a:pt x="115760" y="4861915"/>
                      <a:pt x="1488135" y="6234265"/>
                      <a:pt x="3175000" y="6234265"/>
                    </a:cubicBezTo>
                    <a:cubicBezTo>
                      <a:pt x="4861852" y="6234265"/>
                      <a:pt x="6234265" y="4861890"/>
                      <a:pt x="6234265" y="3175038"/>
                    </a:cubicBezTo>
                    <a:cubicBezTo>
                      <a:pt x="6234265" y="1488148"/>
                      <a:pt x="4861852" y="115760"/>
                      <a:pt x="3175000" y="11576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1752928" y="9297708"/>
            <a:ext cx="9503432" cy="498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 b="true">
                <a:solidFill>
                  <a:srgbClr val="1C573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Asia Pacific International University, Thailand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43050" y="7065679"/>
            <a:ext cx="4752082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TEEMMY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643279" y="7065679"/>
            <a:ext cx="1899493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Sivaporn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84479" y="7065679"/>
            <a:ext cx="13943760" cy="618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Saw Ler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311040" y="7065679"/>
            <a:ext cx="3282404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Kyaw Zay Aung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876800" cy="13716000"/>
              <a:chOff x="0" y="0"/>
              <a:chExt cx="96331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876800" y="0"/>
              <a:ext cx="4876800" cy="13716000"/>
              <a:chOff x="0" y="0"/>
              <a:chExt cx="963319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753600" y="0"/>
              <a:ext cx="4876800" cy="13716000"/>
              <a:chOff x="0" y="0"/>
              <a:chExt cx="963319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630400" y="0"/>
              <a:ext cx="4876800" cy="13716000"/>
              <a:chOff x="0" y="0"/>
              <a:chExt cx="963319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507200" y="0"/>
              <a:ext cx="4876800" cy="13716000"/>
              <a:chOff x="0" y="0"/>
              <a:chExt cx="963319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8ADF8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4127416" y="2160611"/>
            <a:ext cx="2938047" cy="6308640"/>
          </a:xfrm>
          <a:custGeom>
            <a:avLst/>
            <a:gdLst/>
            <a:ahLst/>
            <a:cxnLst/>
            <a:rect r="r" b="b" t="t" l="l"/>
            <a:pathLst>
              <a:path h="6308640" w="2938047">
                <a:moveTo>
                  <a:pt x="0" y="0"/>
                </a:moveTo>
                <a:lnTo>
                  <a:pt x="2938048" y="0"/>
                </a:lnTo>
                <a:lnTo>
                  <a:pt x="2938048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5624" y="2160611"/>
            <a:ext cx="2771643" cy="6308640"/>
          </a:xfrm>
          <a:custGeom>
            <a:avLst/>
            <a:gdLst/>
            <a:ahLst/>
            <a:cxnLst/>
            <a:rect r="r" b="b" t="t" l="l"/>
            <a:pathLst>
              <a:path h="6308640" w="2771643">
                <a:moveTo>
                  <a:pt x="0" y="0"/>
                </a:moveTo>
                <a:lnTo>
                  <a:pt x="2771642" y="0"/>
                </a:lnTo>
                <a:lnTo>
                  <a:pt x="2771642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6" t="0" r="-139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95026" y="1951841"/>
            <a:ext cx="2897948" cy="6383317"/>
          </a:xfrm>
          <a:custGeom>
            <a:avLst/>
            <a:gdLst/>
            <a:ahLst/>
            <a:cxnLst/>
            <a:rect r="r" b="b" t="t" l="l"/>
            <a:pathLst>
              <a:path h="6383317" w="2897948">
                <a:moveTo>
                  <a:pt x="0" y="0"/>
                </a:moveTo>
                <a:lnTo>
                  <a:pt x="2897948" y="0"/>
                </a:lnTo>
                <a:lnTo>
                  <a:pt x="2897948" y="6383318"/>
                </a:lnTo>
                <a:lnTo>
                  <a:pt x="0" y="638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76216" y="1951841"/>
            <a:ext cx="2928914" cy="6412779"/>
          </a:xfrm>
          <a:custGeom>
            <a:avLst/>
            <a:gdLst/>
            <a:ahLst/>
            <a:cxnLst/>
            <a:rect r="r" b="b" t="t" l="l"/>
            <a:pathLst>
              <a:path h="6412779" w="2928914">
                <a:moveTo>
                  <a:pt x="0" y="0"/>
                </a:moveTo>
                <a:lnTo>
                  <a:pt x="2928914" y="0"/>
                </a:lnTo>
                <a:lnTo>
                  <a:pt x="2928914" y="6412780"/>
                </a:lnTo>
                <a:lnTo>
                  <a:pt x="0" y="6412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86180" y="1941393"/>
            <a:ext cx="2967143" cy="6393765"/>
          </a:xfrm>
          <a:custGeom>
            <a:avLst/>
            <a:gdLst/>
            <a:ahLst/>
            <a:cxnLst/>
            <a:rect r="r" b="b" t="t" l="l"/>
            <a:pathLst>
              <a:path h="6393765" w="2967143">
                <a:moveTo>
                  <a:pt x="0" y="0"/>
                </a:moveTo>
                <a:lnTo>
                  <a:pt x="2967143" y="0"/>
                </a:lnTo>
                <a:lnTo>
                  <a:pt x="2967143" y="6393766"/>
                </a:lnTo>
                <a:lnTo>
                  <a:pt x="0" y="639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998264" y="-5224"/>
            <a:ext cx="18288000" cy="10287000"/>
            <a:chOff x="0" y="0"/>
            <a:chExt cx="24384000" cy="1371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222" r="0" b="-4222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541547" y="5834520"/>
              <a:ext cx="13981615" cy="257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32"/>
                </a:lnSpc>
              </a:pPr>
              <a:r>
                <a:rPr lang="en-US" sz="11094" b="true">
                  <a:solidFill>
                    <a:srgbClr val="FFFBF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Features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876800" cy="13716000"/>
              <a:chOff x="0" y="0"/>
              <a:chExt cx="96331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876800" y="0"/>
              <a:ext cx="4876800" cy="13716000"/>
              <a:chOff x="0" y="0"/>
              <a:chExt cx="963319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753600" y="0"/>
              <a:ext cx="4876800" cy="13716000"/>
              <a:chOff x="0" y="0"/>
              <a:chExt cx="963319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630400" y="0"/>
              <a:ext cx="4876800" cy="13716000"/>
              <a:chOff x="0" y="0"/>
              <a:chExt cx="963319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507200" y="0"/>
              <a:ext cx="4876800" cy="13716000"/>
              <a:chOff x="0" y="0"/>
              <a:chExt cx="963319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8ADF8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4127416" y="2160611"/>
            <a:ext cx="2938047" cy="6308640"/>
          </a:xfrm>
          <a:custGeom>
            <a:avLst/>
            <a:gdLst/>
            <a:ahLst/>
            <a:cxnLst/>
            <a:rect r="r" b="b" t="t" l="l"/>
            <a:pathLst>
              <a:path h="6308640" w="2938047">
                <a:moveTo>
                  <a:pt x="0" y="0"/>
                </a:moveTo>
                <a:lnTo>
                  <a:pt x="2938048" y="0"/>
                </a:lnTo>
                <a:lnTo>
                  <a:pt x="2938048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5624" y="2160611"/>
            <a:ext cx="2771643" cy="6308640"/>
          </a:xfrm>
          <a:custGeom>
            <a:avLst/>
            <a:gdLst/>
            <a:ahLst/>
            <a:cxnLst/>
            <a:rect r="r" b="b" t="t" l="l"/>
            <a:pathLst>
              <a:path h="6308640" w="2771643">
                <a:moveTo>
                  <a:pt x="0" y="0"/>
                </a:moveTo>
                <a:lnTo>
                  <a:pt x="2771642" y="0"/>
                </a:lnTo>
                <a:lnTo>
                  <a:pt x="2771642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6" t="0" r="-139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95026" y="1951841"/>
            <a:ext cx="2897948" cy="6383317"/>
          </a:xfrm>
          <a:custGeom>
            <a:avLst/>
            <a:gdLst/>
            <a:ahLst/>
            <a:cxnLst/>
            <a:rect r="r" b="b" t="t" l="l"/>
            <a:pathLst>
              <a:path h="6383317" w="2897948">
                <a:moveTo>
                  <a:pt x="0" y="0"/>
                </a:moveTo>
                <a:lnTo>
                  <a:pt x="2897948" y="0"/>
                </a:lnTo>
                <a:lnTo>
                  <a:pt x="2897948" y="6383318"/>
                </a:lnTo>
                <a:lnTo>
                  <a:pt x="0" y="638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76216" y="1951841"/>
            <a:ext cx="2928914" cy="6412779"/>
          </a:xfrm>
          <a:custGeom>
            <a:avLst/>
            <a:gdLst/>
            <a:ahLst/>
            <a:cxnLst/>
            <a:rect r="r" b="b" t="t" l="l"/>
            <a:pathLst>
              <a:path h="6412779" w="2928914">
                <a:moveTo>
                  <a:pt x="0" y="0"/>
                </a:moveTo>
                <a:lnTo>
                  <a:pt x="2928914" y="0"/>
                </a:lnTo>
                <a:lnTo>
                  <a:pt x="2928914" y="6412780"/>
                </a:lnTo>
                <a:lnTo>
                  <a:pt x="0" y="6412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86180" y="1941393"/>
            <a:ext cx="2967143" cy="6393765"/>
          </a:xfrm>
          <a:custGeom>
            <a:avLst/>
            <a:gdLst/>
            <a:ahLst/>
            <a:cxnLst/>
            <a:rect r="r" b="b" t="t" l="l"/>
            <a:pathLst>
              <a:path h="6393765" w="2967143">
                <a:moveTo>
                  <a:pt x="0" y="0"/>
                </a:moveTo>
                <a:lnTo>
                  <a:pt x="2967143" y="0"/>
                </a:lnTo>
                <a:lnTo>
                  <a:pt x="2967143" y="6393766"/>
                </a:lnTo>
                <a:lnTo>
                  <a:pt x="0" y="639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4677215" y="14731"/>
            <a:ext cx="18288000" cy="10287000"/>
            <a:chOff x="0" y="0"/>
            <a:chExt cx="24384000" cy="1371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222" r="0" b="-4222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541547" y="5834520"/>
              <a:ext cx="13981615" cy="257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32"/>
                </a:lnSpc>
              </a:pPr>
              <a:r>
                <a:rPr lang="en-US" sz="11094" b="true">
                  <a:solidFill>
                    <a:srgbClr val="FFFBF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Features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876800" cy="13716000"/>
              <a:chOff x="0" y="0"/>
              <a:chExt cx="96331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876800" y="0"/>
              <a:ext cx="4876800" cy="13716000"/>
              <a:chOff x="0" y="0"/>
              <a:chExt cx="963319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753600" y="0"/>
              <a:ext cx="4876800" cy="13716000"/>
              <a:chOff x="0" y="0"/>
              <a:chExt cx="963319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630400" y="0"/>
              <a:ext cx="4876800" cy="13716000"/>
              <a:chOff x="0" y="0"/>
              <a:chExt cx="963319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507200" y="0"/>
              <a:ext cx="4876800" cy="13716000"/>
              <a:chOff x="0" y="0"/>
              <a:chExt cx="963319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8ADF8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4127416" y="2160611"/>
            <a:ext cx="2938047" cy="6308640"/>
          </a:xfrm>
          <a:custGeom>
            <a:avLst/>
            <a:gdLst/>
            <a:ahLst/>
            <a:cxnLst/>
            <a:rect r="r" b="b" t="t" l="l"/>
            <a:pathLst>
              <a:path h="6308640" w="2938047">
                <a:moveTo>
                  <a:pt x="0" y="0"/>
                </a:moveTo>
                <a:lnTo>
                  <a:pt x="2938048" y="0"/>
                </a:lnTo>
                <a:lnTo>
                  <a:pt x="2938048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5624" y="2160611"/>
            <a:ext cx="2771643" cy="6308640"/>
          </a:xfrm>
          <a:custGeom>
            <a:avLst/>
            <a:gdLst/>
            <a:ahLst/>
            <a:cxnLst/>
            <a:rect r="r" b="b" t="t" l="l"/>
            <a:pathLst>
              <a:path h="6308640" w="2771643">
                <a:moveTo>
                  <a:pt x="0" y="0"/>
                </a:moveTo>
                <a:lnTo>
                  <a:pt x="2771642" y="0"/>
                </a:lnTo>
                <a:lnTo>
                  <a:pt x="2771642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6" t="0" r="-139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95026" y="1951841"/>
            <a:ext cx="2897948" cy="6383317"/>
          </a:xfrm>
          <a:custGeom>
            <a:avLst/>
            <a:gdLst/>
            <a:ahLst/>
            <a:cxnLst/>
            <a:rect r="r" b="b" t="t" l="l"/>
            <a:pathLst>
              <a:path h="6383317" w="2897948">
                <a:moveTo>
                  <a:pt x="0" y="0"/>
                </a:moveTo>
                <a:lnTo>
                  <a:pt x="2897948" y="0"/>
                </a:lnTo>
                <a:lnTo>
                  <a:pt x="2897948" y="6383318"/>
                </a:lnTo>
                <a:lnTo>
                  <a:pt x="0" y="638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76216" y="1951841"/>
            <a:ext cx="2928914" cy="6412779"/>
          </a:xfrm>
          <a:custGeom>
            <a:avLst/>
            <a:gdLst/>
            <a:ahLst/>
            <a:cxnLst/>
            <a:rect r="r" b="b" t="t" l="l"/>
            <a:pathLst>
              <a:path h="6412779" w="2928914">
                <a:moveTo>
                  <a:pt x="0" y="0"/>
                </a:moveTo>
                <a:lnTo>
                  <a:pt x="2928914" y="0"/>
                </a:lnTo>
                <a:lnTo>
                  <a:pt x="2928914" y="6412780"/>
                </a:lnTo>
                <a:lnTo>
                  <a:pt x="0" y="6412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86180" y="1941393"/>
            <a:ext cx="2967143" cy="6393765"/>
          </a:xfrm>
          <a:custGeom>
            <a:avLst/>
            <a:gdLst/>
            <a:ahLst/>
            <a:cxnLst/>
            <a:rect r="r" b="b" t="t" l="l"/>
            <a:pathLst>
              <a:path h="6393765" w="2967143">
                <a:moveTo>
                  <a:pt x="0" y="0"/>
                </a:moveTo>
                <a:lnTo>
                  <a:pt x="2967143" y="0"/>
                </a:lnTo>
                <a:lnTo>
                  <a:pt x="2967143" y="6393766"/>
                </a:lnTo>
                <a:lnTo>
                  <a:pt x="0" y="639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05555" y="3510346"/>
            <a:ext cx="380297" cy="362766"/>
            <a:chOff x="0" y="0"/>
            <a:chExt cx="587326" cy="5602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35419" y="1355253"/>
            <a:ext cx="1720101" cy="2064402"/>
            <a:chOff x="0" y="0"/>
            <a:chExt cx="2656504" cy="31882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836955" y="1578097"/>
            <a:ext cx="917029" cy="1101235"/>
          </a:xfrm>
          <a:custGeom>
            <a:avLst/>
            <a:gdLst/>
            <a:ahLst/>
            <a:cxnLst/>
            <a:rect r="r" b="b" t="t" l="l"/>
            <a:pathLst>
              <a:path h="1101235" w="917029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474751" y="3510346"/>
            <a:ext cx="380297" cy="362766"/>
            <a:chOff x="0" y="0"/>
            <a:chExt cx="587326" cy="560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0804615" y="1355253"/>
            <a:ext cx="1720101" cy="2064402"/>
            <a:chOff x="0" y="0"/>
            <a:chExt cx="2656504" cy="31882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842043" y="3510346"/>
            <a:ext cx="380297" cy="362766"/>
            <a:chOff x="0" y="0"/>
            <a:chExt cx="587326" cy="56025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171907" y="1355253"/>
            <a:ext cx="1720101" cy="2064402"/>
            <a:chOff x="0" y="0"/>
            <a:chExt cx="2656504" cy="31882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209335" y="3510346"/>
            <a:ext cx="380297" cy="362766"/>
            <a:chOff x="0" y="0"/>
            <a:chExt cx="587326" cy="5602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7375" cy="560197"/>
            </a:xfrm>
            <a:custGeom>
              <a:avLst/>
              <a:gdLst/>
              <a:ahLst/>
              <a:cxnLst/>
              <a:rect r="r" b="b" t="t" l="l"/>
              <a:pathLst>
                <a:path h="560197" w="587375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5539199" y="1355253"/>
            <a:ext cx="1720101" cy="2064402"/>
            <a:chOff x="0" y="0"/>
            <a:chExt cx="2656504" cy="31882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56586" cy="3188208"/>
            </a:xfrm>
            <a:custGeom>
              <a:avLst/>
              <a:gdLst/>
              <a:ahLst/>
              <a:cxnLst/>
              <a:rect r="r" b="b" t="t" l="l"/>
              <a:pathLst>
                <a:path h="3188208" w="2656586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1119111" y="1694324"/>
            <a:ext cx="974600" cy="988985"/>
          </a:xfrm>
          <a:custGeom>
            <a:avLst/>
            <a:gdLst/>
            <a:ahLst/>
            <a:cxnLst/>
            <a:rect r="r" b="b" t="t" l="l"/>
            <a:pathLst>
              <a:path h="988985" w="974600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576323" y="1785294"/>
            <a:ext cx="911270" cy="898015"/>
          </a:xfrm>
          <a:custGeom>
            <a:avLst/>
            <a:gdLst/>
            <a:ahLst/>
            <a:cxnLst/>
            <a:rect r="r" b="b" t="t" l="l"/>
            <a:pathLst>
              <a:path h="898015" w="911270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945575" y="1694324"/>
            <a:ext cx="879297" cy="988985"/>
          </a:xfrm>
          <a:custGeom>
            <a:avLst/>
            <a:gdLst/>
            <a:ahLst/>
            <a:cxnLst/>
            <a:rect r="r" b="b" t="t" l="l"/>
            <a:pathLst>
              <a:path h="988985" w="879297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903977" y="1634232"/>
            <a:ext cx="4290470" cy="157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Poppins"/>
                <a:ea typeface="Poppins"/>
                <a:cs typeface="Poppins"/>
                <a:sym typeface="Poppins"/>
              </a:rPr>
              <a:t>Future goals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-10800000">
            <a:off x="-305814" y="-323115"/>
            <a:ext cx="8744064" cy="2511931"/>
          </a:xfrm>
          <a:custGeom>
            <a:avLst/>
            <a:gdLst/>
            <a:ahLst/>
            <a:cxnLst/>
            <a:rect r="r" b="b" t="t" l="l"/>
            <a:pathLst>
              <a:path h="2511931" w="8744064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458559" y="3858278"/>
            <a:ext cx="9426697" cy="6292320"/>
          </a:xfrm>
          <a:custGeom>
            <a:avLst/>
            <a:gdLst/>
            <a:ahLst/>
            <a:cxnLst/>
            <a:rect r="r" b="b" t="t" l="l"/>
            <a:pathLst>
              <a:path h="6292320" w="9426697">
                <a:moveTo>
                  <a:pt x="0" y="0"/>
                </a:moveTo>
                <a:lnTo>
                  <a:pt x="9426697" y="0"/>
                </a:lnTo>
                <a:lnTo>
                  <a:pt x="9426697" y="6292320"/>
                </a:lnTo>
                <a:lnTo>
                  <a:pt x="0" y="62923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03977" y="3481771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03977" y="4774110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03977" y="5994408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03977" y="7230383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00551" y="3403085"/>
            <a:ext cx="4564341" cy="88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User-Centered Design: F</a:t>
            </a:r>
            <a:r>
              <a:rPr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ocused on student needs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500551" y="4736010"/>
            <a:ext cx="4966395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Fee</a:t>
            </a: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dback: Real-time updates 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and ride summary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500551" y="5956308"/>
            <a:ext cx="4103340" cy="8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Consistency: Same layout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patterns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 every screen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500551" y="7140583"/>
            <a:ext cx="4007495" cy="146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Accessibility: Large f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onts,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bright icons, simple flows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903977" y="8580128"/>
            <a:ext cx="3465904" cy="376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99"/>
              </a:lnSpc>
              <a:spcBef>
                <a:spcPct val="0"/>
              </a:spcBef>
            </a:pPr>
            <a:r>
              <a:rPr lang="en-US" b="true" sz="2318" spc="227">
                <a:solidFill>
                  <a:srgbClr val="397D5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00551" y="8566150"/>
            <a:ext cx="5562969" cy="1317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Visibility: Current locati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on, bike availability shown clearly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56282" t="0" r="-5628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412211" y="685338"/>
            <a:ext cx="2407923" cy="2163464"/>
          </a:xfrm>
          <a:custGeom>
            <a:avLst/>
            <a:gdLst/>
            <a:ahLst/>
            <a:cxnLst/>
            <a:rect r="r" b="b" t="t" l="l"/>
            <a:pathLst>
              <a:path h="2163464" w="2407923">
                <a:moveTo>
                  <a:pt x="0" y="0"/>
                </a:moveTo>
                <a:lnTo>
                  <a:pt x="2407922" y="0"/>
                </a:lnTo>
                <a:lnTo>
                  <a:pt x="2407922" y="2163463"/>
                </a:lnTo>
                <a:lnTo>
                  <a:pt x="0" y="2163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29584" y="3468814"/>
            <a:ext cx="7271708" cy="111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71321" y="5057775"/>
            <a:ext cx="7271708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We hope SmartBike can change how students move on campus.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545951" y="-3565145"/>
            <a:ext cx="8990320" cy="899032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77841" y="5957903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35982" y="787048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561664" y="5792505"/>
            <a:ext cx="3636065" cy="1236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52292" y="7672064"/>
            <a:ext cx="3636065" cy="1233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012"/>
              </a:lnSpc>
              <a:spcBef>
                <a:spcPct val="0"/>
              </a:spcBef>
            </a:pPr>
            <a:r>
              <a:rPr lang="en-US" sz="1458" spc="1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07654" y="1429978"/>
            <a:ext cx="8809699" cy="1687854"/>
            <a:chOff x="0" y="0"/>
            <a:chExt cx="10979978" cy="21036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036889" cy="2150185"/>
            </a:xfrm>
            <a:custGeom>
              <a:avLst/>
              <a:gdLst/>
              <a:ahLst/>
              <a:cxnLst/>
              <a:rect r="r" b="b" t="t" l="l"/>
              <a:pathLst>
                <a:path h="2150185" w="11036889">
                  <a:moveTo>
                    <a:pt x="9626056" y="0"/>
                  </a:moveTo>
                  <a:lnTo>
                    <a:pt x="0" y="0"/>
                  </a:lnTo>
                  <a:lnTo>
                    <a:pt x="1247482" y="919291"/>
                  </a:lnTo>
                  <a:cubicBezTo>
                    <a:pt x="1306292" y="962642"/>
                    <a:pt x="1336548" y="1020072"/>
                    <a:pt x="1336548" y="1077362"/>
                  </a:cubicBezTo>
                  <a:cubicBezTo>
                    <a:pt x="1336548" y="1134652"/>
                    <a:pt x="1307238" y="1191524"/>
                    <a:pt x="1247482" y="1235433"/>
                  </a:cubicBezTo>
                  <a:lnTo>
                    <a:pt x="945" y="2150185"/>
                  </a:lnTo>
                  <a:lnTo>
                    <a:pt x="9625299" y="2150185"/>
                  </a:lnTo>
                  <a:lnTo>
                    <a:pt x="11036889" y="1077362"/>
                  </a:lnTo>
                  <a:lnTo>
                    <a:pt x="9626056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9137872" y="1784953"/>
            <a:ext cx="847584" cy="1009028"/>
          </a:xfrm>
          <a:custGeom>
            <a:avLst/>
            <a:gdLst/>
            <a:ahLst/>
            <a:cxnLst/>
            <a:rect r="r" b="b" t="t" l="l"/>
            <a:pathLst>
              <a:path h="1009028" w="847584">
                <a:moveTo>
                  <a:pt x="0" y="0"/>
                </a:moveTo>
                <a:lnTo>
                  <a:pt x="847584" y="0"/>
                </a:lnTo>
                <a:lnTo>
                  <a:pt x="847584" y="1009029"/>
                </a:lnTo>
                <a:lnTo>
                  <a:pt x="0" y="1009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326223" y="3478220"/>
            <a:ext cx="9019517" cy="1737897"/>
            <a:chOff x="0" y="0"/>
            <a:chExt cx="11241484" cy="21660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298944" cy="2212556"/>
            </a:xfrm>
            <a:custGeom>
              <a:avLst/>
              <a:gdLst/>
              <a:ahLst/>
              <a:cxnLst/>
              <a:rect r="r" b="b" t="t" l="l"/>
              <a:pathLst>
                <a:path h="2212556" w="11298944">
                  <a:moveTo>
                    <a:pt x="1473705" y="2212556"/>
                  </a:moveTo>
                  <a:lnTo>
                    <a:pt x="11298944" y="2212556"/>
                  </a:lnTo>
                  <a:lnTo>
                    <a:pt x="10051769" y="1272062"/>
                  </a:lnTo>
                  <a:cubicBezTo>
                    <a:pt x="9991582" y="1227426"/>
                    <a:pt x="9960618" y="1168294"/>
                    <a:pt x="9960618" y="1109305"/>
                  </a:cubicBezTo>
                  <a:cubicBezTo>
                    <a:pt x="9960618" y="1050316"/>
                    <a:pt x="9990807" y="991758"/>
                    <a:pt x="10051769" y="946548"/>
                  </a:cubicBezTo>
                  <a:lnTo>
                    <a:pt x="11298436" y="0"/>
                  </a:lnTo>
                  <a:lnTo>
                    <a:pt x="1473705" y="0"/>
                  </a:lnTo>
                  <a:lnTo>
                    <a:pt x="0" y="1108587"/>
                  </a:lnTo>
                  <a:lnTo>
                    <a:pt x="1473705" y="2212429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549712" y="3981670"/>
            <a:ext cx="5918974" cy="65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7"/>
              </a:lnSpc>
              <a:spcBef>
                <a:spcPct val="0"/>
              </a:spcBef>
            </a:pPr>
            <a:r>
              <a:rPr lang="en-US" b="true" sz="1918" spc="1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Long walking distances from dorms to classrooms, library, or cafeteria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363972" y="3895824"/>
            <a:ext cx="833756" cy="902689"/>
          </a:xfrm>
          <a:custGeom>
            <a:avLst/>
            <a:gdLst/>
            <a:ahLst/>
            <a:cxnLst/>
            <a:rect r="r" b="b" t="t" l="l"/>
            <a:pathLst>
              <a:path h="902689" w="833756">
                <a:moveTo>
                  <a:pt x="0" y="0"/>
                </a:moveTo>
                <a:lnTo>
                  <a:pt x="833757" y="0"/>
                </a:lnTo>
                <a:lnTo>
                  <a:pt x="833757" y="902689"/>
                </a:lnTo>
                <a:lnTo>
                  <a:pt x="0" y="9026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696583" y="5602524"/>
            <a:ext cx="8809699" cy="1687854"/>
            <a:chOff x="0" y="0"/>
            <a:chExt cx="10979978" cy="21036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36889" cy="2150185"/>
            </a:xfrm>
            <a:custGeom>
              <a:avLst/>
              <a:gdLst/>
              <a:ahLst/>
              <a:cxnLst/>
              <a:rect r="r" b="b" t="t" l="l"/>
              <a:pathLst>
                <a:path h="2150185" w="11036889">
                  <a:moveTo>
                    <a:pt x="9626056" y="0"/>
                  </a:moveTo>
                  <a:lnTo>
                    <a:pt x="0" y="0"/>
                  </a:lnTo>
                  <a:lnTo>
                    <a:pt x="1247482" y="919291"/>
                  </a:lnTo>
                  <a:cubicBezTo>
                    <a:pt x="1306292" y="962642"/>
                    <a:pt x="1336548" y="1020072"/>
                    <a:pt x="1336548" y="1077362"/>
                  </a:cubicBezTo>
                  <a:cubicBezTo>
                    <a:pt x="1336548" y="1134652"/>
                    <a:pt x="1307238" y="1191524"/>
                    <a:pt x="1247482" y="1235433"/>
                  </a:cubicBezTo>
                  <a:lnTo>
                    <a:pt x="945" y="2150185"/>
                  </a:lnTo>
                  <a:lnTo>
                    <a:pt x="9625299" y="2150185"/>
                  </a:lnTo>
                  <a:lnTo>
                    <a:pt x="11036889" y="1077362"/>
                  </a:lnTo>
                  <a:lnTo>
                    <a:pt x="9626056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5059098" y="7700639"/>
            <a:ext cx="9019517" cy="1737897"/>
            <a:chOff x="0" y="0"/>
            <a:chExt cx="11241484" cy="21660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98944" cy="2212556"/>
            </a:xfrm>
            <a:custGeom>
              <a:avLst/>
              <a:gdLst/>
              <a:ahLst/>
              <a:cxnLst/>
              <a:rect r="r" b="b" t="t" l="l"/>
              <a:pathLst>
                <a:path h="2212556" w="11298944">
                  <a:moveTo>
                    <a:pt x="1473705" y="2212556"/>
                  </a:moveTo>
                  <a:lnTo>
                    <a:pt x="11298944" y="2212556"/>
                  </a:lnTo>
                  <a:lnTo>
                    <a:pt x="10051769" y="1272062"/>
                  </a:lnTo>
                  <a:cubicBezTo>
                    <a:pt x="9991582" y="1227426"/>
                    <a:pt x="9960618" y="1168294"/>
                    <a:pt x="9960618" y="1109305"/>
                  </a:cubicBezTo>
                  <a:cubicBezTo>
                    <a:pt x="9960618" y="1050316"/>
                    <a:pt x="9990807" y="991758"/>
                    <a:pt x="10051769" y="946548"/>
                  </a:cubicBezTo>
                  <a:lnTo>
                    <a:pt x="11298436" y="0"/>
                  </a:lnTo>
                  <a:lnTo>
                    <a:pt x="1473705" y="0"/>
                  </a:lnTo>
                  <a:lnTo>
                    <a:pt x="0" y="1108587"/>
                  </a:lnTo>
                  <a:lnTo>
                    <a:pt x="1473705" y="2212429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393529" y="8049959"/>
            <a:ext cx="5918974" cy="1318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7"/>
              </a:lnSpc>
              <a:spcBef>
                <a:spcPct val="0"/>
              </a:spcBef>
            </a:pPr>
            <a:r>
              <a:rPr lang="en-US" b="true" sz="1918" spc="1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Stude</a:t>
            </a:r>
            <a:r>
              <a:rPr lang="en-US" b="true" sz="1918" spc="18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nts sometimes arrive late to classes or avoid going back to the dorm to get forgotten items</a:t>
            </a:r>
          </a:p>
          <a:p>
            <a:pPr algn="ctr">
              <a:lnSpc>
                <a:spcPts val="2647"/>
              </a:lnSpc>
              <a:spcBef>
                <a:spcPct val="0"/>
              </a:spcBef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2201561" y="8053817"/>
            <a:ext cx="833756" cy="902689"/>
          </a:xfrm>
          <a:custGeom>
            <a:avLst/>
            <a:gdLst/>
            <a:ahLst/>
            <a:cxnLst/>
            <a:rect r="r" b="b" t="t" l="l"/>
            <a:pathLst>
              <a:path h="902689" w="833756">
                <a:moveTo>
                  <a:pt x="0" y="0"/>
                </a:moveTo>
                <a:lnTo>
                  <a:pt x="833756" y="0"/>
                </a:lnTo>
                <a:lnTo>
                  <a:pt x="833756" y="902688"/>
                </a:lnTo>
                <a:lnTo>
                  <a:pt x="0" y="9026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089926" y="5986640"/>
            <a:ext cx="943475" cy="943475"/>
          </a:xfrm>
          <a:custGeom>
            <a:avLst/>
            <a:gdLst/>
            <a:ahLst/>
            <a:cxnLst/>
            <a:rect r="r" b="b" t="t" l="l"/>
            <a:pathLst>
              <a:path h="943475" w="943475">
                <a:moveTo>
                  <a:pt x="0" y="0"/>
                </a:moveTo>
                <a:lnTo>
                  <a:pt x="943475" y="0"/>
                </a:lnTo>
                <a:lnTo>
                  <a:pt x="943475" y="943476"/>
                </a:lnTo>
                <a:lnTo>
                  <a:pt x="0" y="9434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72041" y="163054"/>
            <a:ext cx="6516698" cy="1806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02"/>
              </a:lnSpc>
              <a:spcBef>
                <a:spcPct val="0"/>
              </a:spcBef>
            </a:pPr>
            <a:r>
              <a:rPr lang="en-US" sz="5146" spc="5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1465" y="2492209"/>
            <a:ext cx="4629660" cy="1438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9"/>
              </a:lnSpc>
              <a:spcBef>
                <a:spcPct val="0"/>
              </a:spcBef>
            </a:pPr>
            <a:r>
              <a:rPr lang="en-US" sz="2079" spc="20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students face daily transportation problems due to a lack of on-campus transport services.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363363" y="1791114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449601" y="1931535"/>
            <a:ext cx="8809699" cy="68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b="true" sz="2018" spc="197">
                <a:solidFill>
                  <a:srgbClr val="F2F2F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 bikes, no MRT, no Bolt, no BTS, </a:t>
            </a:r>
          </a:p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b="true" sz="2018" spc="197">
                <a:solidFill>
                  <a:srgbClr val="F2F2F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 campus shuttles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078615" y="3957546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52292" y="5963660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792879" y="6037087"/>
            <a:ext cx="8809699" cy="68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b="true" sz="2018" spc="197">
                <a:solidFill>
                  <a:srgbClr val="F2F2F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Extr</a:t>
            </a:r>
            <a:r>
              <a:rPr lang="en-US" b="true" sz="2018" spc="197">
                <a:solidFill>
                  <a:srgbClr val="F2F2F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emely hot weather, making </a:t>
            </a:r>
          </a:p>
          <a:p>
            <a:pPr algn="ctr">
              <a:lnSpc>
                <a:spcPts val="2785"/>
              </a:lnSpc>
              <a:spcBef>
                <a:spcPct val="0"/>
              </a:spcBef>
            </a:pPr>
            <a:r>
              <a:rPr lang="en-US" b="true" sz="2018" spc="197">
                <a:solidFill>
                  <a:srgbClr val="F2F2F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walking uncomfortable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855975" y="8185843"/>
            <a:ext cx="979531" cy="770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28002" y="0"/>
            <a:ext cx="19048322" cy="1963203"/>
            <a:chOff x="0" y="0"/>
            <a:chExt cx="5016842" cy="5170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16842" cy="517058"/>
            </a:xfrm>
            <a:custGeom>
              <a:avLst/>
              <a:gdLst/>
              <a:ahLst/>
              <a:cxnLst/>
              <a:rect r="r" b="b" t="t" l="l"/>
              <a:pathLst>
                <a:path h="517058" w="5016842">
                  <a:moveTo>
                    <a:pt x="0" y="0"/>
                  </a:moveTo>
                  <a:lnTo>
                    <a:pt x="5016842" y="0"/>
                  </a:lnTo>
                  <a:lnTo>
                    <a:pt x="5016842" y="517058"/>
                  </a:lnTo>
                  <a:lnTo>
                    <a:pt x="0" y="51705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016842" cy="536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408481" y="-2153153"/>
            <a:ext cx="4116356" cy="4116356"/>
          </a:xfrm>
          <a:custGeom>
            <a:avLst/>
            <a:gdLst/>
            <a:ahLst/>
            <a:cxnLst/>
            <a:rect r="r" b="b" t="t" l="l"/>
            <a:pathLst>
              <a:path h="4116356" w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02379" y="0"/>
            <a:ext cx="3256087" cy="3256087"/>
          </a:xfrm>
          <a:custGeom>
            <a:avLst/>
            <a:gdLst/>
            <a:ahLst/>
            <a:cxnLst/>
            <a:rect r="r" b="b" t="t" l="l"/>
            <a:pathLst>
              <a:path h="3256087" w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098327" y="2289779"/>
            <a:ext cx="14428755" cy="4474447"/>
            <a:chOff x="0" y="0"/>
            <a:chExt cx="19238340" cy="596592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964986" cy="848997"/>
              <a:chOff x="0" y="0"/>
              <a:chExt cx="1178269" cy="16770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78269" cy="167703"/>
              </a:xfrm>
              <a:custGeom>
                <a:avLst/>
                <a:gdLst/>
                <a:ahLst/>
                <a:cxnLst/>
                <a:rect r="r" b="b" t="t" l="l"/>
                <a:pathLst>
                  <a:path h="167703" w="1178269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1178269" cy="215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24"/>
                  </a:lnSpc>
                  <a:spcBef>
                    <a:spcPct val="0"/>
                  </a:spcBef>
                </a:pPr>
                <a:r>
                  <a:rPr lang="en-US" sz="2481" i="true" spc="24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  <a:sym typeface="Open Sauce Italics"/>
                  </a:rPr>
                  <a:t>AIU Students #1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6635269" y="0"/>
              <a:ext cx="5964986" cy="848997"/>
              <a:chOff x="0" y="0"/>
              <a:chExt cx="1178269" cy="1677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78269" cy="167703"/>
              </a:xfrm>
              <a:custGeom>
                <a:avLst/>
                <a:gdLst/>
                <a:ahLst/>
                <a:cxnLst/>
                <a:rect r="r" b="b" t="t" l="l"/>
                <a:pathLst>
                  <a:path h="167703" w="1178269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1178269" cy="215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24"/>
                  </a:lnSpc>
                  <a:spcBef>
                    <a:spcPct val="0"/>
                  </a:spcBef>
                </a:pPr>
                <a:r>
                  <a:rPr lang="en-US" sz="2481" i="true" spc="24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  <a:sym typeface="Open Sauce Italics"/>
                  </a:rPr>
                  <a:t>Faculty Members #2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13273354" y="828997"/>
              <a:ext cx="5964986" cy="5136932"/>
            </a:xfrm>
            <a:custGeom>
              <a:avLst/>
              <a:gdLst/>
              <a:ahLst/>
              <a:cxnLst/>
              <a:rect r="r" b="b" t="t" l="l"/>
              <a:pathLst>
                <a:path h="5136932" w="5964986">
                  <a:moveTo>
                    <a:pt x="0" y="0"/>
                  </a:moveTo>
                  <a:lnTo>
                    <a:pt x="5964986" y="0"/>
                  </a:lnTo>
                  <a:lnTo>
                    <a:pt x="5964986" y="5136932"/>
                  </a:lnTo>
                  <a:lnTo>
                    <a:pt x="0" y="513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997" t="-40627" r="0" b="-40627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3273354" y="0"/>
              <a:ext cx="5964986" cy="848997"/>
              <a:chOff x="0" y="0"/>
              <a:chExt cx="1178269" cy="16770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178269" cy="167703"/>
              </a:xfrm>
              <a:custGeom>
                <a:avLst/>
                <a:gdLst/>
                <a:ahLst/>
                <a:cxnLst/>
                <a:rect r="r" b="b" t="t" l="l"/>
                <a:pathLst>
                  <a:path h="167703" w="1178269">
                    <a:moveTo>
                      <a:pt x="0" y="0"/>
                    </a:moveTo>
                    <a:lnTo>
                      <a:pt x="1178269" y="0"/>
                    </a:lnTo>
                    <a:lnTo>
                      <a:pt x="1178269" y="167703"/>
                    </a:lnTo>
                    <a:lnTo>
                      <a:pt x="0" y="16770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1178269" cy="215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24"/>
                  </a:lnSpc>
                  <a:spcBef>
                    <a:spcPct val="0"/>
                  </a:spcBef>
                </a:pPr>
                <a:r>
                  <a:rPr lang="en-US" sz="2481" i="true" spc="24">
                    <a:solidFill>
                      <a:srgbClr val="FFFFFF"/>
                    </a:solidFill>
                    <a:latin typeface="Open Sauce Italics"/>
                    <a:ea typeface="Open Sauce Italics"/>
                    <a:cs typeface="Open Sauce Italics"/>
                    <a:sym typeface="Open Sauce Italics"/>
                  </a:rPr>
                  <a:t>Visitors to Universtiy #3</a:t>
                </a:r>
              </a:p>
            </p:txBody>
          </p:sp>
        </p:grpSp>
        <p:sp>
          <p:nvSpPr>
            <p:cNvPr name="Freeform 19" id="19"/>
            <p:cNvSpPr/>
            <p:nvPr/>
          </p:nvSpPr>
          <p:spPr>
            <a:xfrm flipH="false" flipV="false" rot="0">
              <a:off x="0" y="848997"/>
              <a:ext cx="5964986" cy="5096933"/>
            </a:xfrm>
            <a:custGeom>
              <a:avLst/>
              <a:gdLst/>
              <a:ahLst/>
              <a:cxnLst/>
              <a:rect r="r" b="b" t="t" l="l"/>
              <a:pathLst>
                <a:path h="5096933" w="5964986">
                  <a:moveTo>
                    <a:pt x="0" y="0"/>
                  </a:moveTo>
                  <a:lnTo>
                    <a:pt x="5964986" y="0"/>
                  </a:lnTo>
                  <a:lnTo>
                    <a:pt x="5964986" y="5096933"/>
                  </a:lnTo>
                  <a:lnTo>
                    <a:pt x="0" y="50969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4689" t="0" r="-7573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47578" y="868997"/>
              <a:ext cx="4540367" cy="5096933"/>
            </a:xfrm>
            <a:custGeom>
              <a:avLst/>
              <a:gdLst/>
              <a:ahLst/>
              <a:cxnLst/>
              <a:rect r="r" b="b" t="t" l="l"/>
              <a:pathLst>
                <a:path h="5096933" w="4540367">
                  <a:moveTo>
                    <a:pt x="0" y="0"/>
                  </a:moveTo>
                  <a:lnTo>
                    <a:pt x="4540367" y="0"/>
                  </a:lnTo>
                  <a:lnTo>
                    <a:pt x="4540367" y="5096932"/>
                  </a:lnTo>
                  <a:lnTo>
                    <a:pt x="0" y="50969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3279" t="0" r="-63864" b="-10526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456170" y="8733443"/>
            <a:ext cx="17547049" cy="1339214"/>
            <a:chOff x="0" y="0"/>
            <a:chExt cx="2718497" cy="2074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18497" cy="207479"/>
            </a:xfrm>
            <a:custGeom>
              <a:avLst/>
              <a:gdLst/>
              <a:ahLst/>
              <a:cxnLst/>
              <a:rect r="r" b="b" t="t" l="l"/>
              <a:pathLst>
                <a:path h="207479" w="2718497">
                  <a:moveTo>
                    <a:pt x="10148" y="0"/>
                  </a:moveTo>
                  <a:lnTo>
                    <a:pt x="2708349" y="0"/>
                  </a:lnTo>
                  <a:cubicBezTo>
                    <a:pt x="2713954" y="0"/>
                    <a:pt x="2718497" y="4543"/>
                    <a:pt x="2718497" y="10148"/>
                  </a:cubicBezTo>
                  <a:lnTo>
                    <a:pt x="2718497" y="197332"/>
                  </a:lnTo>
                  <a:cubicBezTo>
                    <a:pt x="2718497" y="200023"/>
                    <a:pt x="2717428" y="202604"/>
                    <a:pt x="2715525" y="204507"/>
                  </a:cubicBezTo>
                  <a:cubicBezTo>
                    <a:pt x="2713622" y="206410"/>
                    <a:pt x="2711041" y="207479"/>
                    <a:pt x="2708349" y="207479"/>
                  </a:cubicBezTo>
                  <a:lnTo>
                    <a:pt x="10148" y="207479"/>
                  </a:lnTo>
                  <a:cubicBezTo>
                    <a:pt x="7456" y="207479"/>
                    <a:pt x="4875" y="206410"/>
                    <a:pt x="2972" y="204507"/>
                  </a:cubicBezTo>
                  <a:cubicBezTo>
                    <a:pt x="1069" y="202604"/>
                    <a:pt x="0" y="200023"/>
                    <a:pt x="0" y="197332"/>
                  </a:cubicBezTo>
                  <a:lnTo>
                    <a:pt x="0" y="10148"/>
                  </a:lnTo>
                  <a:cubicBezTo>
                    <a:pt x="0" y="7456"/>
                    <a:pt x="1069" y="4875"/>
                    <a:pt x="2972" y="2972"/>
                  </a:cubicBezTo>
                  <a:cubicBezTo>
                    <a:pt x="4875" y="1069"/>
                    <a:pt x="7456" y="0"/>
                    <a:pt x="10148" y="0"/>
                  </a:cubicBezTo>
                  <a:close/>
                </a:path>
              </a:pathLst>
            </a:custGeom>
            <a:solidFill>
              <a:srgbClr val="1C5739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3639339" y="223359"/>
            <a:ext cx="10713642" cy="1404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Target Users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496728" y="7106903"/>
            <a:ext cx="5631954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1C57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Sample Persona: John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00777" y="5720605"/>
            <a:ext cx="108644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Body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47818" y="7928263"/>
            <a:ext cx="31923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1C57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Role - AIU Student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3708" y="8762018"/>
            <a:ext cx="17349511" cy="1310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5FFF5"/>
                </a:solidFill>
                <a:latin typeface="Poppins"/>
                <a:ea typeface="Poppins"/>
                <a:cs typeface="Poppins"/>
                <a:sym typeface="Poppins"/>
              </a:rPr>
              <a:t>Need: He often wakes up late and struggles to reach his class in Building C on time. He also avoids going back to his dorm when he forgets items because it's too far and hot.</a:t>
            </a:r>
          </a:p>
          <a:p>
            <a:pPr algn="ctr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15406" y="1624100"/>
            <a:ext cx="11083591" cy="1917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GOAL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39079" y="3990301"/>
            <a:ext cx="14111816" cy="105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16"/>
              </a:lnSpc>
            </a:pPr>
            <a:r>
              <a:rPr lang="en-US" sz="3055" spc="299">
                <a:solidFill>
                  <a:srgbClr val="F5FFF5"/>
                </a:solidFill>
                <a:latin typeface="Open Sauce"/>
                <a:ea typeface="Open Sauce"/>
                <a:cs typeface="Open Sauce"/>
                <a:sym typeface="Open Sauce"/>
              </a:rPr>
              <a:t>To design an easy-to-use bike rental app that helps students move quickly, comfortably, and on time around the university.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96783" y="6254323"/>
            <a:ext cx="18944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40426" y="7475101"/>
            <a:ext cx="1450912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improve student life by solving mobility problems using a smart and ec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o-friendly solution.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9551719" cy="5372843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83416" r="0" b="-83416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81366" cy="106603"/>
            </a:xfrm>
            <a:custGeom>
              <a:avLst/>
              <a:gdLst/>
              <a:ahLst/>
              <a:cxnLst/>
              <a:rect r="r" b="b" t="t" l="l"/>
              <a:pathLst>
                <a:path h="106603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81366" cy="29282"/>
            </a:xfrm>
            <a:custGeom>
              <a:avLst/>
              <a:gdLst/>
              <a:ahLst/>
              <a:cxnLst/>
              <a:rect r="r" b="b" t="t" l="l"/>
              <a:pathLst>
                <a:path h="29282" w="2181366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74846" y="8172141"/>
            <a:ext cx="5197314" cy="1430097"/>
            <a:chOff x="0" y="0"/>
            <a:chExt cx="6929752" cy="190679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1486722" y="660110"/>
              <a:ext cx="5443030" cy="1056186"/>
              <a:chOff x="0" y="0"/>
              <a:chExt cx="3706200" cy="71916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706140" cy="719147"/>
              </a:xfrm>
              <a:custGeom>
                <a:avLst/>
                <a:gdLst/>
                <a:ahLst/>
                <a:cxnLst/>
                <a:rect r="r" b="b" t="t" l="l"/>
                <a:pathLst>
                  <a:path h="719147" w="3706140">
                    <a:moveTo>
                      <a:pt x="304755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19147"/>
                      <a:pt x="0" y="719147"/>
                      <a:pt x="0" y="719147"/>
                    </a:cubicBezTo>
                    <a:cubicBezTo>
                      <a:pt x="3047556" y="719147"/>
                      <a:pt x="3047556" y="719147"/>
                      <a:pt x="3047556" y="719147"/>
                    </a:cubicBezTo>
                    <a:cubicBezTo>
                      <a:pt x="3410407" y="719147"/>
                      <a:pt x="3706140" y="557647"/>
                      <a:pt x="3706140" y="359542"/>
                    </a:cubicBezTo>
                    <a:cubicBezTo>
                      <a:pt x="3706140" y="161437"/>
                      <a:pt x="3410407" y="0"/>
                      <a:pt x="3047556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0"/>
              <a:ext cx="1904794" cy="1906796"/>
              <a:chOff x="0" y="0"/>
              <a:chExt cx="2054880" cy="205704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054860" cy="2057146"/>
              </a:xfrm>
              <a:custGeom>
                <a:avLst/>
                <a:gdLst/>
                <a:ahLst/>
                <a:cxnLst/>
                <a:rect r="r" b="b" t="t" l="l"/>
                <a:pathLst>
                  <a:path h="2057146" w="2054860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</p:grpSp>
      <p:sp>
        <p:nvSpPr>
          <p:cNvPr name="Freeform 16" id="16"/>
          <p:cNvSpPr/>
          <p:nvPr/>
        </p:nvSpPr>
        <p:spPr>
          <a:xfrm flipH="false" flipV="false" rot="0">
            <a:off x="8628506" y="5663681"/>
            <a:ext cx="914928" cy="1433647"/>
          </a:xfrm>
          <a:custGeom>
            <a:avLst/>
            <a:gdLst/>
            <a:ahLst/>
            <a:cxnLst/>
            <a:rect r="r" b="b" t="t" l="l"/>
            <a:pathLst>
              <a:path h="1433647" w="914928">
                <a:moveTo>
                  <a:pt x="0" y="0"/>
                </a:moveTo>
                <a:lnTo>
                  <a:pt x="914928" y="0"/>
                </a:lnTo>
                <a:lnTo>
                  <a:pt x="914928" y="1433647"/>
                </a:lnTo>
                <a:lnTo>
                  <a:pt x="0" y="14336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308475" y="5922894"/>
            <a:ext cx="5197314" cy="1430097"/>
            <a:chOff x="0" y="0"/>
            <a:chExt cx="6929752" cy="190679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1486722" y="660110"/>
              <a:ext cx="5443030" cy="1056186"/>
              <a:chOff x="0" y="0"/>
              <a:chExt cx="3706200" cy="719165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706140" cy="719147"/>
              </a:xfrm>
              <a:custGeom>
                <a:avLst/>
                <a:gdLst/>
                <a:ahLst/>
                <a:cxnLst/>
                <a:rect r="r" b="b" t="t" l="l"/>
                <a:pathLst>
                  <a:path h="719147" w="3706140">
                    <a:moveTo>
                      <a:pt x="304755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19147"/>
                      <a:pt x="0" y="719147"/>
                      <a:pt x="0" y="719147"/>
                    </a:cubicBezTo>
                    <a:cubicBezTo>
                      <a:pt x="3047556" y="719147"/>
                      <a:pt x="3047556" y="719147"/>
                      <a:pt x="3047556" y="719147"/>
                    </a:cubicBezTo>
                    <a:cubicBezTo>
                      <a:pt x="3410407" y="719147"/>
                      <a:pt x="3706140" y="557647"/>
                      <a:pt x="3706140" y="359542"/>
                    </a:cubicBezTo>
                    <a:cubicBezTo>
                      <a:pt x="3706140" y="161437"/>
                      <a:pt x="3410407" y="0"/>
                      <a:pt x="3047556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0"/>
              <a:ext cx="1904794" cy="1906796"/>
              <a:chOff x="0" y="0"/>
              <a:chExt cx="2054880" cy="20570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54860" cy="2057146"/>
              </a:xfrm>
              <a:custGeom>
                <a:avLst/>
                <a:gdLst/>
                <a:ahLst/>
                <a:cxnLst/>
                <a:rect r="r" b="b" t="t" l="l"/>
                <a:pathLst>
                  <a:path h="2057146" w="2054860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8378799" y="3942746"/>
            <a:ext cx="5197314" cy="1430097"/>
            <a:chOff x="0" y="0"/>
            <a:chExt cx="6929752" cy="190679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1486722" y="660110"/>
              <a:ext cx="5443030" cy="1056186"/>
              <a:chOff x="0" y="0"/>
              <a:chExt cx="3706200" cy="71916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706140" cy="719147"/>
              </a:xfrm>
              <a:custGeom>
                <a:avLst/>
                <a:gdLst/>
                <a:ahLst/>
                <a:cxnLst/>
                <a:rect r="r" b="b" t="t" l="l"/>
                <a:pathLst>
                  <a:path h="719147" w="3706140">
                    <a:moveTo>
                      <a:pt x="304755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19147"/>
                      <a:pt x="0" y="719147"/>
                      <a:pt x="0" y="719147"/>
                    </a:cubicBezTo>
                    <a:cubicBezTo>
                      <a:pt x="3047556" y="719147"/>
                      <a:pt x="3047556" y="719147"/>
                      <a:pt x="3047556" y="719147"/>
                    </a:cubicBezTo>
                    <a:cubicBezTo>
                      <a:pt x="3410407" y="719147"/>
                      <a:pt x="3706140" y="557647"/>
                      <a:pt x="3706140" y="359542"/>
                    </a:cubicBezTo>
                    <a:cubicBezTo>
                      <a:pt x="3706140" y="161437"/>
                      <a:pt x="3410407" y="0"/>
                      <a:pt x="3047556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0" y="0"/>
              <a:ext cx="1904794" cy="1906796"/>
              <a:chOff x="0" y="0"/>
              <a:chExt cx="2054880" cy="205704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2054860" cy="2057146"/>
              </a:xfrm>
              <a:custGeom>
                <a:avLst/>
                <a:gdLst/>
                <a:ahLst/>
                <a:cxnLst/>
                <a:rect r="r" b="b" t="t" l="l"/>
                <a:pathLst>
                  <a:path h="2057146" w="2054860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</p:grpSp>
      <p:grpSp>
        <p:nvGrpSpPr>
          <p:cNvPr name="Group 27" id="27"/>
          <p:cNvGrpSpPr/>
          <p:nvPr/>
        </p:nvGrpSpPr>
        <p:grpSpPr>
          <a:xfrm rot="0">
            <a:off x="9449123" y="1962597"/>
            <a:ext cx="5197314" cy="1430097"/>
            <a:chOff x="0" y="0"/>
            <a:chExt cx="6929752" cy="190679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1486722" y="660110"/>
              <a:ext cx="5443030" cy="1056186"/>
              <a:chOff x="0" y="0"/>
              <a:chExt cx="3706200" cy="71916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706140" cy="719147"/>
              </a:xfrm>
              <a:custGeom>
                <a:avLst/>
                <a:gdLst/>
                <a:ahLst/>
                <a:cxnLst/>
                <a:rect r="r" b="b" t="t" l="l"/>
                <a:pathLst>
                  <a:path h="719147" w="3706140">
                    <a:moveTo>
                      <a:pt x="304755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19147"/>
                      <a:pt x="0" y="719147"/>
                      <a:pt x="0" y="719147"/>
                    </a:cubicBezTo>
                    <a:cubicBezTo>
                      <a:pt x="3047556" y="719147"/>
                      <a:pt x="3047556" y="719147"/>
                      <a:pt x="3047556" y="719147"/>
                    </a:cubicBezTo>
                    <a:cubicBezTo>
                      <a:pt x="3410407" y="719147"/>
                      <a:pt x="3706140" y="557647"/>
                      <a:pt x="3706140" y="359542"/>
                    </a:cubicBezTo>
                    <a:cubicBezTo>
                      <a:pt x="3706140" y="161437"/>
                      <a:pt x="3410407" y="0"/>
                      <a:pt x="3047556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1904794" cy="1906796"/>
              <a:chOff x="0" y="0"/>
              <a:chExt cx="2054880" cy="205704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054860" cy="2057146"/>
              </a:xfrm>
              <a:custGeom>
                <a:avLst/>
                <a:gdLst/>
                <a:ahLst/>
                <a:cxnLst/>
                <a:rect r="r" b="b" t="t" l="l"/>
                <a:pathLst>
                  <a:path h="2057146" w="2054860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</p:grpSp>
      <p:grpSp>
        <p:nvGrpSpPr>
          <p:cNvPr name="Group 32" id="32"/>
          <p:cNvGrpSpPr/>
          <p:nvPr/>
        </p:nvGrpSpPr>
        <p:grpSpPr>
          <a:xfrm rot="0">
            <a:off x="10519446" y="0"/>
            <a:ext cx="5197314" cy="1430097"/>
            <a:chOff x="0" y="0"/>
            <a:chExt cx="6929752" cy="190679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1486722" y="660110"/>
              <a:ext cx="5443030" cy="1056186"/>
              <a:chOff x="0" y="0"/>
              <a:chExt cx="3706200" cy="71916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3706140" cy="719147"/>
              </a:xfrm>
              <a:custGeom>
                <a:avLst/>
                <a:gdLst/>
                <a:ahLst/>
                <a:cxnLst/>
                <a:rect r="r" b="b" t="t" l="l"/>
                <a:pathLst>
                  <a:path h="719147" w="3706140">
                    <a:moveTo>
                      <a:pt x="304755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19147"/>
                      <a:pt x="0" y="719147"/>
                      <a:pt x="0" y="719147"/>
                    </a:cubicBezTo>
                    <a:cubicBezTo>
                      <a:pt x="3047556" y="719147"/>
                      <a:pt x="3047556" y="719147"/>
                      <a:pt x="3047556" y="719147"/>
                    </a:cubicBezTo>
                    <a:cubicBezTo>
                      <a:pt x="3410407" y="719147"/>
                      <a:pt x="3706140" y="557647"/>
                      <a:pt x="3706140" y="359542"/>
                    </a:cubicBezTo>
                    <a:cubicBezTo>
                      <a:pt x="3706140" y="161437"/>
                      <a:pt x="3410407" y="0"/>
                      <a:pt x="3047556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0"/>
              <a:ext cx="1904794" cy="1906796"/>
              <a:chOff x="0" y="0"/>
              <a:chExt cx="2054880" cy="205704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2054860" cy="2057146"/>
              </a:xfrm>
              <a:custGeom>
                <a:avLst/>
                <a:gdLst/>
                <a:ahLst/>
                <a:cxnLst/>
                <a:rect r="r" b="b" t="t" l="l"/>
                <a:pathLst>
                  <a:path h="2057146" w="2054860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</p:grpSp>
      <p:sp>
        <p:nvSpPr>
          <p:cNvPr name="Freeform 37" id="37"/>
          <p:cNvSpPr/>
          <p:nvPr/>
        </p:nvSpPr>
        <p:spPr>
          <a:xfrm flipH="false" flipV="false" rot="0">
            <a:off x="7479279" y="6135417"/>
            <a:ext cx="1149227" cy="1005051"/>
          </a:xfrm>
          <a:custGeom>
            <a:avLst/>
            <a:gdLst/>
            <a:ahLst/>
            <a:cxnLst/>
            <a:rect r="r" b="b" t="t" l="l"/>
            <a:pathLst>
              <a:path h="1005051" w="1149227">
                <a:moveTo>
                  <a:pt x="0" y="0"/>
                </a:moveTo>
                <a:lnTo>
                  <a:pt x="1149227" y="0"/>
                </a:lnTo>
                <a:lnTo>
                  <a:pt x="1149227" y="1005051"/>
                </a:lnTo>
                <a:lnTo>
                  <a:pt x="0" y="1005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8383067" y="4018791"/>
            <a:ext cx="1405807" cy="1278006"/>
          </a:xfrm>
          <a:custGeom>
            <a:avLst/>
            <a:gdLst/>
            <a:ahLst/>
            <a:cxnLst/>
            <a:rect r="r" b="b" t="t" l="l"/>
            <a:pathLst>
              <a:path h="1278006" w="1405807">
                <a:moveTo>
                  <a:pt x="0" y="0"/>
                </a:moveTo>
                <a:lnTo>
                  <a:pt x="1405806" y="0"/>
                </a:lnTo>
                <a:lnTo>
                  <a:pt x="1405806" y="1278006"/>
                </a:lnTo>
                <a:lnTo>
                  <a:pt x="0" y="12780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907132" y="1962597"/>
            <a:ext cx="442932" cy="1571694"/>
          </a:xfrm>
          <a:custGeom>
            <a:avLst/>
            <a:gdLst/>
            <a:ahLst/>
            <a:cxnLst/>
            <a:rect r="r" b="b" t="t" l="l"/>
            <a:pathLst>
              <a:path h="1571694" w="442932">
                <a:moveTo>
                  <a:pt x="0" y="0"/>
                </a:moveTo>
                <a:lnTo>
                  <a:pt x="442932" y="0"/>
                </a:lnTo>
                <a:lnTo>
                  <a:pt x="442932" y="1571695"/>
                </a:lnTo>
                <a:lnTo>
                  <a:pt x="0" y="15716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831114" y="147273"/>
            <a:ext cx="994837" cy="1355185"/>
          </a:xfrm>
          <a:custGeom>
            <a:avLst/>
            <a:gdLst/>
            <a:ahLst/>
            <a:cxnLst/>
            <a:rect r="r" b="b" t="t" l="l"/>
            <a:pathLst>
              <a:path h="1355185" w="994837">
                <a:moveTo>
                  <a:pt x="0" y="0"/>
                </a:moveTo>
                <a:lnTo>
                  <a:pt x="994837" y="0"/>
                </a:lnTo>
                <a:lnTo>
                  <a:pt x="994837" y="1355185"/>
                </a:lnTo>
                <a:lnTo>
                  <a:pt x="0" y="13551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28700" y="6428130"/>
            <a:ext cx="4768092" cy="1532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 b="true">
                <a:solidFill>
                  <a:srgbClr val="040506"/>
                </a:solidFill>
                <a:latin typeface="Poppins Bold"/>
                <a:ea typeface="Poppins Bold"/>
                <a:cs typeface="Poppins Bold"/>
                <a:sym typeface="Poppins Bold"/>
              </a:rPr>
              <a:t>Interaction Flow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666746" y="8820514"/>
            <a:ext cx="3164368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Open the app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949307" y="6580792"/>
            <a:ext cx="3004100" cy="390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1"/>
              </a:lnSpc>
            </a:pPr>
            <a:r>
              <a:rPr lang="en-US" sz="2208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Find the nearest bike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907132" y="4537594"/>
            <a:ext cx="3345210" cy="4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Reserve </a:t>
            </a:r>
            <a:r>
              <a:rPr lang="en-US" sz="25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 scan bike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977456" y="2551461"/>
            <a:ext cx="3308747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Ride an</a:t>
            </a:r>
            <a:r>
              <a:rPr lang="en-US" sz="26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 track time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156310" y="544830"/>
            <a:ext cx="2515642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</a:t>
            </a:r>
            <a:r>
              <a:rPr lang="en-US" sz="27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 ride &amp; pay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3448" y="374453"/>
            <a:ext cx="17021103" cy="3970203"/>
            <a:chOff x="0" y="0"/>
            <a:chExt cx="4482924" cy="10456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2924" cy="1045650"/>
            </a:xfrm>
            <a:custGeom>
              <a:avLst/>
              <a:gdLst/>
              <a:ahLst/>
              <a:cxnLst/>
              <a:rect r="r" b="b" t="t" l="l"/>
              <a:pathLst>
                <a:path h="1045650" w="4482924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7020" y="395051"/>
            <a:ext cx="16933642" cy="4225977"/>
          </a:xfrm>
          <a:custGeom>
            <a:avLst/>
            <a:gdLst/>
            <a:ahLst/>
            <a:cxnLst/>
            <a:rect r="r" b="b" t="t" l="l"/>
            <a:pathLst>
              <a:path h="4225977" w="16933642">
                <a:moveTo>
                  <a:pt x="0" y="0"/>
                </a:moveTo>
                <a:lnTo>
                  <a:pt x="16933643" y="0"/>
                </a:lnTo>
                <a:lnTo>
                  <a:pt x="16933643" y="4225977"/>
                </a:lnTo>
                <a:lnTo>
                  <a:pt x="0" y="4225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l="0" t="-86837" r="0" b="-8029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6044" y="4621028"/>
            <a:ext cx="47625" cy="4637272"/>
            <a:chOff x="0" y="0"/>
            <a:chExt cx="12543" cy="12213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44331" y="4621028"/>
            <a:ext cx="47625" cy="4637272"/>
            <a:chOff x="0" y="0"/>
            <a:chExt cx="12543" cy="12213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43" cy="1221339"/>
            </a:xfrm>
            <a:custGeom>
              <a:avLst/>
              <a:gdLst/>
              <a:ahLst/>
              <a:cxnLst/>
              <a:rect r="r" b="b" t="t" l="l"/>
              <a:pathLst>
                <a:path h="1221339" w="12543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092054" y="6192289"/>
            <a:ext cx="1408491" cy="1318437"/>
          </a:xfrm>
          <a:custGeom>
            <a:avLst/>
            <a:gdLst/>
            <a:ahLst/>
            <a:cxnLst/>
            <a:rect r="r" b="b" t="t" l="l"/>
            <a:pathLst>
              <a:path h="1318437" w="1408491">
                <a:moveTo>
                  <a:pt x="0" y="0"/>
                </a:moveTo>
                <a:lnTo>
                  <a:pt x="1408490" y="0"/>
                </a:lnTo>
                <a:lnTo>
                  <a:pt x="1408490" y="1318437"/>
                </a:lnTo>
                <a:lnTo>
                  <a:pt x="0" y="1318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70414" y="6501461"/>
            <a:ext cx="1126855" cy="1203437"/>
          </a:xfrm>
          <a:custGeom>
            <a:avLst/>
            <a:gdLst/>
            <a:ahLst/>
            <a:cxnLst/>
            <a:rect r="r" b="b" t="t" l="l"/>
            <a:pathLst>
              <a:path h="1203437" w="1126855">
                <a:moveTo>
                  <a:pt x="0" y="0"/>
                </a:moveTo>
                <a:lnTo>
                  <a:pt x="1126855" y="0"/>
                </a:lnTo>
                <a:lnTo>
                  <a:pt x="1126855" y="1203437"/>
                </a:lnTo>
                <a:lnTo>
                  <a:pt x="0" y="12034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82513" y="5945951"/>
            <a:ext cx="1549899" cy="1758947"/>
          </a:xfrm>
          <a:custGeom>
            <a:avLst/>
            <a:gdLst/>
            <a:ahLst/>
            <a:cxnLst/>
            <a:rect r="r" b="b" t="t" l="l"/>
            <a:pathLst>
              <a:path h="1758947" w="1549899">
                <a:moveTo>
                  <a:pt x="0" y="0"/>
                </a:moveTo>
                <a:lnTo>
                  <a:pt x="1549899" y="0"/>
                </a:lnTo>
                <a:lnTo>
                  <a:pt x="1549899" y="1758947"/>
                </a:lnTo>
                <a:lnTo>
                  <a:pt x="0" y="17589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41035" y="835291"/>
            <a:ext cx="16182237" cy="148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RESEARCH SUMMARY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825083" y="2461535"/>
            <a:ext cx="6617517" cy="56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703"/>
              </a:lnSpc>
              <a:spcBef>
                <a:spcPct val="0"/>
              </a:spcBef>
            </a:pPr>
            <a:r>
              <a:rPr lang="en-US" b="true" sz="3408" spc="33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we collect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9245" y="8671074"/>
            <a:ext cx="4468000" cy="300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walking takes too long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99842" y="8492830"/>
            <a:ext cx="4468000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 heat affects their mood and energy</a:t>
            </a:r>
          </a:p>
          <a:p>
            <a:pPr algn="ctr">
              <a:lnSpc>
                <a:spcPts val="2545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2927904" y="8492830"/>
            <a:ext cx="4468000" cy="929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they would use a campus bike if it was available</a:t>
            </a:r>
          </a:p>
          <a:p>
            <a:pPr algn="ctr">
              <a:lnSpc>
                <a:spcPts val="2545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729028" y="3363728"/>
            <a:ext cx="1329022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2F2F2"/>
                </a:solidFill>
                <a:latin typeface="Canva Sans"/>
                <a:ea typeface="Canva Sans"/>
                <a:cs typeface="Canva Sans"/>
                <a:sym typeface="Canva Sans"/>
              </a:rPr>
              <a:t>Conducted short interviews and online questionare with four students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876800" cy="13716000"/>
              <a:chOff x="0" y="0"/>
              <a:chExt cx="96331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876800" y="0"/>
              <a:ext cx="4876800" cy="13716000"/>
              <a:chOff x="0" y="0"/>
              <a:chExt cx="963319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753600" y="0"/>
              <a:ext cx="4876800" cy="13716000"/>
              <a:chOff x="0" y="0"/>
              <a:chExt cx="963319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630400" y="0"/>
              <a:ext cx="4876800" cy="13716000"/>
              <a:chOff x="0" y="0"/>
              <a:chExt cx="963319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507200" y="0"/>
              <a:ext cx="4876800" cy="13716000"/>
              <a:chOff x="0" y="0"/>
              <a:chExt cx="963319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8ADF8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4127416" y="2160611"/>
            <a:ext cx="2938047" cy="6308640"/>
          </a:xfrm>
          <a:custGeom>
            <a:avLst/>
            <a:gdLst/>
            <a:ahLst/>
            <a:cxnLst/>
            <a:rect r="r" b="b" t="t" l="l"/>
            <a:pathLst>
              <a:path h="6308640" w="2938047">
                <a:moveTo>
                  <a:pt x="0" y="0"/>
                </a:moveTo>
                <a:lnTo>
                  <a:pt x="2938048" y="0"/>
                </a:lnTo>
                <a:lnTo>
                  <a:pt x="2938048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5624" y="2160611"/>
            <a:ext cx="2771643" cy="6308640"/>
          </a:xfrm>
          <a:custGeom>
            <a:avLst/>
            <a:gdLst/>
            <a:ahLst/>
            <a:cxnLst/>
            <a:rect r="r" b="b" t="t" l="l"/>
            <a:pathLst>
              <a:path h="6308640" w="2771643">
                <a:moveTo>
                  <a:pt x="0" y="0"/>
                </a:moveTo>
                <a:lnTo>
                  <a:pt x="2771642" y="0"/>
                </a:lnTo>
                <a:lnTo>
                  <a:pt x="2771642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6" t="0" r="-139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95026" y="1951841"/>
            <a:ext cx="2897948" cy="6383317"/>
          </a:xfrm>
          <a:custGeom>
            <a:avLst/>
            <a:gdLst/>
            <a:ahLst/>
            <a:cxnLst/>
            <a:rect r="r" b="b" t="t" l="l"/>
            <a:pathLst>
              <a:path h="6383317" w="2897948">
                <a:moveTo>
                  <a:pt x="0" y="0"/>
                </a:moveTo>
                <a:lnTo>
                  <a:pt x="2897948" y="0"/>
                </a:lnTo>
                <a:lnTo>
                  <a:pt x="2897948" y="6383318"/>
                </a:lnTo>
                <a:lnTo>
                  <a:pt x="0" y="638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76216" y="1951841"/>
            <a:ext cx="2928914" cy="6412779"/>
          </a:xfrm>
          <a:custGeom>
            <a:avLst/>
            <a:gdLst/>
            <a:ahLst/>
            <a:cxnLst/>
            <a:rect r="r" b="b" t="t" l="l"/>
            <a:pathLst>
              <a:path h="6412779" w="2928914">
                <a:moveTo>
                  <a:pt x="0" y="0"/>
                </a:moveTo>
                <a:lnTo>
                  <a:pt x="2928914" y="0"/>
                </a:lnTo>
                <a:lnTo>
                  <a:pt x="2928914" y="6412780"/>
                </a:lnTo>
                <a:lnTo>
                  <a:pt x="0" y="6412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86180" y="1941393"/>
            <a:ext cx="2967143" cy="6393765"/>
          </a:xfrm>
          <a:custGeom>
            <a:avLst/>
            <a:gdLst/>
            <a:ahLst/>
            <a:cxnLst/>
            <a:rect r="r" b="b" t="t" l="l"/>
            <a:pathLst>
              <a:path h="6393765" w="2967143">
                <a:moveTo>
                  <a:pt x="0" y="0"/>
                </a:moveTo>
                <a:lnTo>
                  <a:pt x="2967143" y="0"/>
                </a:lnTo>
                <a:lnTo>
                  <a:pt x="2967143" y="6393766"/>
                </a:lnTo>
                <a:lnTo>
                  <a:pt x="0" y="639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0505" y="-5224"/>
            <a:ext cx="18288000" cy="10287000"/>
            <a:chOff x="0" y="0"/>
            <a:chExt cx="24384000" cy="1371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222" r="0" b="-4222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541547" y="5834520"/>
              <a:ext cx="13981615" cy="257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32"/>
                </a:lnSpc>
              </a:pPr>
              <a:r>
                <a:rPr lang="en-US" sz="11094" b="true">
                  <a:solidFill>
                    <a:srgbClr val="FFFBF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Features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876800" cy="13716000"/>
              <a:chOff x="0" y="0"/>
              <a:chExt cx="96331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876800" y="0"/>
              <a:ext cx="4876800" cy="13716000"/>
              <a:chOff x="0" y="0"/>
              <a:chExt cx="963319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753600" y="0"/>
              <a:ext cx="4876800" cy="13716000"/>
              <a:chOff x="0" y="0"/>
              <a:chExt cx="963319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630400" y="0"/>
              <a:ext cx="4876800" cy="13716000"/>
              <a:chOff x="0" y="0"/>
              <a:chExt cx="963319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507200" y="0"/>
              <a:ext cx="4876800" cy="13716000"/>
              <a:chOff x="0" y="0"/>
              <a:chExt cx="963319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8ADF8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4127416" y="2160611"/>
            <a:ext cx="2938047" cy="6308640"/>
          </a:xfrm>
          <a:custGeom>
            <a:avLst/>
            <a:gdLst/>
            <a:ahLst/>
            <a:cxnLst/>
            <a:rect r="r" b="b" t="t" l="l"/>
            <a:pathLst>
              <a:path h="6308640" w="2938047">
                <a:moveTo>
                  <a:pt x="0" y="0"/>
                </a:moveTo>
                <a:lnTo>
                  <a:pt x="2938048" y="0"/>
                </a:lnTo>
                <a:lnTo>
                  <a:pt x="2938048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5624" y="2160611"/>
            <a:ext cx="2771643" cy="6308640"/>
          </a:xfrm>
          <a:custGeom>
            <a:avLst/>
            <a:gdLst/>
            <a:ahLst/>
            <a:cxnLst/>
            <a:rect r="r" b="b" t="t" l="l"/>
            <a:pathLst>
              <a:path h="6308640" w="2771643">
                <a:moveTo>
                  <a:pt x="0" y="0"/>
                </a:moveTo>
                <a:lnTo>
                  <a:pt x="2771642" y="0"/>
                </a:lnTo>
                <a:lnTo>
                  <a:pt x="2771642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6" t="0" r="-139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95026" y="1951841"/>
            <a:ext cx="2897948" cy="6383317"/>
          </a:xfrm>
          <a:custGeom>
            <a:avLst/>
            <a:gdLst/>
            <a:ahLst/>
            <a:cxnLst/>
            <a:rect r="r" b="b" t="t" l="l"/>
            <a:pathLst>
              <a:path h="6383317" w="2897948">
                <a:moveTo>
                  <a:pt x="0" y="0"/>
                </a:moveTo>
                <a:lnTo>
                  <a:pt x="2897948" y="0"/>
                </a:lnTo>
                <a:lnTo>
                  <a:pt x="2897948" y="6383318"/>
                </a:lnTo>
                <a:lnTo>
                  <a:pt x="0" y="638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76216" y="1951841"/>
            <a:ext cx="2928914" cy="6412779"/>
          </a:xfrm>
          <a:custGeom>
            <a:avLst/>
            <a:gdLst/>
            <a:ahLst/>
            <a:cxnLst/>
            <a:rect r="r" b="b" t="t" l="l"/>
            <a:pathLst>
              <a:path h="6412779" w="2928914">
                <a:moveTo>
                  <a:pt x="0" y="0"/>
                </a:moveTo>
                <a:lnTo>
                  <a:pt x="2928914" y="0"/>
                </a:lnTo>
                <a:lnTo>
                  <a:pt x="2928914" y="6412780"/>
                </a:lnTo>
                <a:lnTo>
                  <a:pt x="0" y="6412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86180" y="1941393"/>
            <a:ext cx="2967143" cy="6393765"/>
          </a:xfrm>
          <a:custGeom>
            <a:avLst/>
            <a:gdLst/>
            <a:ahLst/>
            <a:cxnLst/>
            <a:rect r="r" b="b" t="t" l="l"/>
            <a:pathLst>
              <a:path h="6393765" w="2967143">
                <a:moveTo>
                  <a:pt x="0" y="0"/>
                </a:moveTo>
                <a:lnTo>
                  <a:pt x="2967143" y="0"/>
                </a:lnTo>
                <a:lnTo>
                  <a:pt x="2967143" y="6393766"/>
                </a:lnTo>
                <a:lnTo>
                  <a:pt x="0" y="639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3696673" y="171431"/>
            <a:ext cx="18288000" cy="10287000"/>
            <a:chOff x="0" y="0"/>
            <a:chExt cx="24384000" cy="1371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222" r="0" b="-4222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541547" y="5834520"/>
              <a:ext cx="13981615" cy="257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32"/>
                </a:lnSpc>
              </a:pPr>
              <a:r>
                <a:rPr lang="en-US" sz="11094" b="true">
                  <a:solidFill>
                    <a:srgbClr val="FFFBF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Features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876800" cy="13716000"/>
              <a:chOff x="0" y="0"/>
              <a:chExt cx="963319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4876800" y="0"/>
              <a:ext cx="4876800" cy="13716000"/>
              <a:chOff x="0" y="0"/>
              <a:chExt cx="963319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397D5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753600" y="0"/>
              <a:ext cx="4876800" cy="13716000"/>
              <a:chOff x="0" y="0"/>
              <a:chExt cx="963319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924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4630400" y="0"/>
              <a:ext cx="4876800" cy="13716000"/>
              <a:chOff x="0" y="0"/>
              <a:chExt cx="963319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66BB6A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9507200" y="0"/>
              <a:ext cx="4876800" cy="13716000"/>
              <a:chOff x="0" y="0"/>
              <a:chExt cx="963319" cy="270933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963319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963319">
                    <a:moveTo>
                      <a:pt x="0" y="0"/>
                    </a:moveTo>
                    <a:lnTo>
                      <a:pt x="963319" y="0"/>
                    </a:lnTo>
                    <a:lnTo>
                      <a:pt x="96331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8ADF8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19050"/>
                <a:ext cx="963319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</p:grpSp>
      <p:sp>
        <p:nvSpPr>
          <p:cNvPr name="Freeform 18" id="18"/>
          <p:cNvSpPr/>
          <p:nvPr/>
        </p:nvSpPr>
        <p:spPr>
          <a:xfrm flipH="false" flipV="false" rot="0">
            <a:off x="4127416" y="2160611"/>
            <a:ext cx="2938047" cy="6308640"/>
          </a:xfrm>
          <a:custGeom>
            <a:avLst/>
            <a:gdLst/>
            <a:ahLst/>
            <a:cxnLst/>
            <a:rect r="r" b="b" t="t" l="l"/>
            <a:pathLst>
              <a:path h="6308640" w="2938047">
                <a:moveTo>
                  <a:pt x="0" y="0"/>
                </a:moveTo>
                <a:lnTo>
                  <a:pt x="2938048" y="0"/>
                </a:lnTo>
                <a:lnTo>
                  <a:pt x="2938048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5624" y="2160611"/>
            <a:ext cx="2771643" cy="6308640"/>
          </a:xfrm>
          <a:custGeom>
            <a:avLst/>
            <a:gdLst/>
            <a:ahLst/>
            <a:cxnLst/>
            <a:rect r="r" b="b" t="t" l="l"/>
            <a:pathLst>
              <a:path h="6308640" w="2771643">
                <a:moveTo>
                  <a:pt x="0" y="0"/>
                </a:moveTo>
                <a:lnTo>
                  <a:pt x="2771642" y="0"/>
                </a:lnTo>
                <a:lnTo>
                  <a:pt x="2771642" y="6308641"/>
                </a:lnTo>
                <a:lnTo>
                  <a:pt x="0" y="6308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96" t="0" r="-1396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695026" y="1951841"/>
            <a:ext cx="2897948" cy="6383317"/>
          </a:xfrm>
          <a:custGeom>
            <a:avLst/>
            <a:gdLst/>
            <a:ahLst/>
            <a:cxnLst/>
            <a:rect r="r" b="b" t="t" l="l"/>
            <a:pathLst>
              <a:path h="6383317" w="2897948">
                <a:moveTo>
                  <a:pt x="0" y="0"/>
                </a:moveTo>
                <a:lnTo>
                  <a:pt x="2897948" y="0"/>
                </a:lnTo>
                <a:lnTo>
                  <a:pt x="2897948" y="6383318"/>
                </a:lnTo>
                <a:lnTo>
                  <a:pt x="0" y="6383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376216" y="1951841"/>
            <a:ext cx="2928914" cy="6412779"/>
          </a:xfrm>
          <a:custGeom>
            <a:avLst/>
            <a:gdLst/>
            <a:ahLst/>
            <a:cxnLst/>
            <a:rect r="r" b="b" t="t" l="l"/>
            <a:pathLst>
              <a:path h="6412779" w="2928914">
                <a:moveTo>
                  <a:pt x="0" y="0"/>
                </a:moveTo>
                <a:lnTo>
                  <a:pt x="2928914" y="0"/>
                </a:lnTo>
                <a:lnTo>
                  <a:pt x="2928914" y="6412780"/>
                </a:lnTo>
                <a:lnTo>
                  <a:pt x="0" y="6412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86180" y="1941393"/>
            <a:ext cx="2967143" cy="6393765"/>
          </a:xfrm>
          <a:custGeom>
            <a:avLst/>
            <a:gdLst/>
            <a:ahLst/>
            <a:cxnLst/>
            <a:rect r="r" b="b" t="t" l="l"/>
            <a:pathLst>
              <a:path h="6393765" w="2967143">
                <a:moveTo>
                  <a:pt x="0" y="0"/>
                </a:moveTo>
                <a:lnTo>
                  <a:pt x="2967143" y="0"/>
                </a:lnTo>
                <a:lnTo>
                  <a:pt x="2967143" y="6393766"/>
                </a:lnTo>
                <a:lnTo>
                  <a:pt x="0" y="63937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300543" y="-147661"/>
            <a:ext cx="18288000" cy="10287000"/>
            <a:chOff x="0" y="0"/>
            <a:chExt cx="24384000" cy="1371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4222" r="0" b="-4222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5541547" y="5834520"/>
              <a:ext cx="13981615" cy="2577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532"/>
                </a:lnSpc>
              </a:pPr>
              <a:r>
                <a:rPr lang="en-US" sz="11094" b="true">
                  <a:solidFill>
                    <a:srgbClr val="FFFBF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Key Features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DAGmNfO4uVk</dc:identifier>
  <dcterms:modified xsi:type="dcterms:W3CDTF">2011-08-01T06:04:30Z</dcterms:modified>
  <cp:revision>1</cp:revision>
  <dc:title>Project Title: SmartBike – Campus Bike Rental System</dc:title>
</cp:coreProperties>
</file>